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4"/>
  </p:sldMasterIdLst>
  <p:sldIdLst>
    <p:sldId id="402" r:id="rId5"/>
    <p:sldId id="405" r:id="rId6"/>
    <p:sldId id="401" r:id="rId7"/>
    <p:sldId id="289" r:id="rId8"/>
    <p:sldId id="40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B2C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3CAE2B-7CC4-41BE-991A-15693264F137}" v="5" dt="2023-10-04T10:11:32.881"/>
    <p1510:client id="{AF252187-0254-49BB-A9C6-8767587C3E79}" v="61" dt="2023-10-04T08:43:53.5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ren, Fiona" userId="fae0c7ef-be73-4851-aac8-ad254fc48982" providerId="ADAL" clId="{773CAE2B-7CC4-41BE-991A-15693264F137}"/>
    <pc:docChg chg="modSld">
      <pc:chgData name="Warren, Fiona" userId="fae0c7ef-be73-4851-aac8-ad254fc48982" providerId="ADAL" clId="{773CAE2B-7CC4-41BE-991A-15693264F137}" dt="2023-10-04T12:00:17.347" v="0" actId="1076"/>
      <pc:docMkLst>
        <pc:docMk/>
      </pc:docMkLst>
      <pc:sldChg chg="modSp mod">
        <pc:chgData name="Warren, Fiona" userId="fae0c7ef-be73-4851-aac8-ad254fc48982" providerId="ADAL" clId="{773CAE2B-7CC4-41BE-991A-15693264F137}" dt="2023-10-04T12:00:17.347" v="0" actId="1076"/>
        <pc:sldMkLst>
          <pc:docMk/>
          <pc:sldMk cId="3512663924" sldId="406"/>
        </pc:sldMkLst>
        <pc:cxnChg chg="mod">
          <ac:chgData name="Warren, Fiona" userId="fae0c7ef-be73-4851-aac8-ad254fc48982" providerId="ADAL" clId="{773CAE2B-7CC4-41BE-991A-15693264F137}" dt="2023-10-04T12:00:17.347" v="0" actId="1076"/>
          <ac:cxnSpMkLst>
            <pc:docMk/>
            <pc:sldMk cId="3512663924" sldId="406"/>
            <ac:cxnSpMk id="14" creationId="{886C64FE-FAEA-57E2-2EB3-64B87819654E}"/>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4463CE-20AC-934D-B3E5-771FE23FDBB2}" type="doc">
      <dgm:prSet loTypeId="urn:microsoft.com/office/officeart/2005/8/layout/radial3" loCatId="" qsTypeId="urn:microsoft.com/office/officeart/2005/8/quickstyle/simple1" qsCatId="simple" csTypeId="urn:microsoft.com/office/officeart/2005/8/colors/accent1_2" csCatId="accent1" phldr="1"/>
      <dgm:spPr/>
      <dgm:t>
        <a:bodyPr/>
        <a:lstStyle/>
        <a:p>
          <a:endParaRPr lang="en-GB"/>
        </a:p>
      </dgm:t>
    </dgm:pt>
    <dgm:pt modelId="{0AD084CC-198E-B842-828C-7312E24BE5FC}">
      <dgm:prSet phldrT="[Text]"/>
      <dgm:spPr/>
      <dgm:t>
        <a:bodyPr/>
        <a:lstStyle/>
        <a:p>
          <a:r>
            <a:rPr lang="en-GB" dirty="0"/>
            <a:t>Research Values</a:t>
          </a:r>
        </a:p>
      </dgm:t>
    </dgm:pt>
    <dgm:pt modelId="{88333484-7F9C-E648-A0A2-5C07636C6685}" type="parTrans" cxnId="{62D7276F-A902-D04B-A7F7-E81451286D34}">
      <dgm:prSet/>
      <dgm:spPr/>
      <dgm:t>
        <a:bodyPr/>
        <a:lstStyle/>
        <a:p>
          <a:endParaRPr lang="en-GB"/>
        </a:p>
      </dgm:t>
    </dgm:pt>
    <dgm:pt modelId="{16AD2860-B953-844E-836B-2B19E28F31EF}" type="sibTrans" cxnId="{62D7276F-A902-D04B-A7F7-E81451286D34}">
      <dgm:prSet/>
      <dgm:spPr/>
      <dgm:t>
        <a:bodyPr/>
        <a:lstStyle/>
        <a:p>
          <a:endParaRPr lang="en-GB"/>
        </a:p>
      </dgm:t>
    </dgm:pt>
    <dgm:pt modelId="{FB17AE9D-FA88-3A4B-86F1-CF2F4F40E1B7}">
      <dgm:prSet phldrT="[Text]"/>
      <dgm:spPr/>
      <dgm:t>
        <a:bodyPr/>
        <a:lstStyle/>
        <a:p>
          <a:r>
            <a:rPr lang="en-GB" dirty="0"/>
            <a:t>Professional Ethics</a:t>
          </a:r>
        </a:p>
      </dgm:t>
    </dgm:pt>
    <dgm:pt modelId="{AD44A017-0A20-B049-BB8E-FDD58B5F07A4}" type="parTrans" cxnId="{68E7EDDD-C0D5-B649-9160-A828B42CE3E3}">
      <dgm:prSet/>
      <dgm:spPr/>
      <dgm:t>
        <a:bodyPr/>
        <a:lstStyle/>
        <a:p>
          <a:endParaRPr lang="en-GB"/>
        </a:p>
      </dgm:t>
    </dgm:pt>
    <dgm:pt modelId="{FB626EB4-4B1C-7845-B4E8-6C6B7BACBBC8}" type="sibTrans" cxnId="{68E7EDDD-C0D5-B649-9160-A828B42CE3E3}">
      <dgm:prSet/>
      <dgm:spPr/>
      <dgm:t>
        <a:bodyPr/>
        <a:lstStyle/>
        <a:p>
          <a:endParaRPr lang="en-GB"/>
        </a:p>
      </dgm:t>
    </dgm:pt>
    <dgm:pt modelId="{01A989E2-0D4C-6F49-836F-4344F08D5B85}">
      <dgm:prSet phldrT="[Text]"/>
      <dgm:spPr/>
      <dgm:t>
        <a:bodyPr/>
        <a:lstStyle/>
        <a:p>
          <a:r>
            <a:rPr lang="en-GB" dirty="0"/>
            <a:t>Equality, Diversity, Inclusion</a:t>
          </a:r>
        </a:p>
      </dgm:t>
    </dgm:pt>
    <dgm:pt modelId="{6A2837FC-747C-2943-8A79-D4CDED108F67}" type="parTrans" cxnId="{87D6D03A-1E8E-644B-9446-23EDCFF98A46}">
      <dgm:prSet/>
      <dgm:spPr/>
      <dgm:t>
        <a:bodyPr/>
        <a:lstStyle/>
        <a:p>
          <a:endParaRPr lang="en-GB"/>
        </a:p>
      </dgm:t>
    </dgm:pt>
    <dgm:pt modelId="{C507A0CA-95ED-5741-A1E6-41CD1BF34526}" type="sibTrans" cxnId="{87D6D03A-1E8E-644B-9446-23EDCFF98A46}">
      <dgm:prSet/>
      <dgm:spPr/>
      <dgm:t>
        <a:bodyPr/>
        <a:lstStyle/>
        <a:p>
          <a:endParaRPr lang="en-GB"/>
        </a:p>
      </dgm:t>
    </dgm:pt>
    <dgm:pt modelId="{A8C553C8-E0A2-E74C-8169-EF463AAA6F62}">
      <dgm:prSet phldrT="[Text]"/>
      <dgm:spPr/>
      <dgm:t>
        <a:bodyPr/>
        <a:lstStyle/>
        <a:p>
          <a:r>
            <a:rPr lang="en-GB" dirty="0"/>
            <a:t>Research Autonomy</a:t>
          </a:r>
        </a:p>
      </dgm:t>
    </dgm:pt>
    <dgm:pt modelId="{9A0226F4-50CA-3B47-B5B0-7815F0A06CE7}" type="parTrans" cxnId="{F2C7502E-5E81-8543-B710-67C77F72AE4A}">
      <dgm:prSet/>
      <dgm:spPr/>
      <dgm:t>
        <a:bodyPr/>
        <a:lstStyle/>
        <a:p>
          <a:endParaRPr lang="en-GB"/>
        </a:p>
      </dgm:t>
    </dgm:pt>
    <dgm:pt modelId="{2D48C1AA-92E1-EA4B-9204-EF763AAEE715}" type="sibTrans" cxnId="{F2C7502E-5E81-8543-B710-67C77F72AE4A}">
      <dgm:prSet/>
      <dgm:spPr/>
      <dgm:t>
        <a:bodyPr/>
        <a:lstStyle/>
        <a:p>
          <a:endParaRPr lang="en-GB"/>
        </a:p>
      </dgm:t>
    </dgm:pt>
    <dgm:pt modelId="{AD4EED5D-9420-5A4D-B126-A0C215BECF66}">
      <dgm:prSet phldrT="[Text]"/>
      <dgm:spPr/>
      <dgm:t>
        <a:bodyPr/>
        <a:lstStyle/>
        <a:p>
          <a:endParaRPr lang="en-GB" dirty="0"/>
        </a:p>
      </dgm:t>
    </dgm:pt>
    <dgm:pt modelId="{D6756F7E-247A-0F41-A0B8-AB345677A31A}" type="parTrans" cxnId="{BAC4F6CF-D464-1B4B-B4E3-9DB5148BF3CD}">
      <dgm:prSet/>
      <dgm:spPr/>
      <dgm:t>
        <a:bodyPr/>
        <a:lstStyle/>
        <a:p>
          <a:endParaRPr lang="en-GB"/>
        </a:p>
      </dgm:t>
    </dgm:pt>
    <dgm:pt modelId="{C51D9FC9-FED3-8F49-9BD6-C1F28341B5F6}" type="sibTrans" cxnId="{BAC4F6CF-D464-1B4B-B4E3-9DB5148BF3CD}">
      <dgm:prSet/>
      <dgm:spPr/>
      <dgm:t>
        <a:bodyPr/>
        <a:lstStyle/>
        <a:p>
          <a:endParaRPr lang="en-GB"/>
        </a:p>
      </dgm:t>
    </dgm:pt>
    <dgm:pt modelId="{4CFE43C2-904F-C446-A084-D8915800D4F6}" type="pres">
      <dgm:prSet presAssocID="{0E4463CE-20AC-934D-B3E5-771FE23FDBB2}" presName="composite" presStyleCnt="0">
        <dgm:presLayoutVars>
          <dgm:chMax val="1"/>
          <dgm:dir/>
          <dgm:resizeHandles val="exact"/>
        </dgm:presLayoutVars>
      </dgm:prSet>
      <dgm:spPr/>
    </dgm:pt>
    <dgm:pt modelId="{8F9D7CF3-AED8-434D-B483-3B22A0BE59BB}" type="pres">
      <dgm:prSet presAssocID="{0E4463CE-20AC-934D-B3E5-771FE23FDBB2}" presName="radial" presStyleCnt="0">
        <dgm:presLayoutVars>
          <dgm:animLvl val="ctr"/>
        </dgm:presLayoutVars>
      </dgm:prSet>
      <dgm:spPr/>
    </dgm:pt>
    <dgm:pt modelId="{B0F46A09-82A1-B94B-BE40-8ED0CC7E217C}" type="pres">
      <dgm:prSet presAssocID="{0AD084CC-198E-B842-828C-7312E24BE5FC}" presName="centerShape" presStyleLbl="vennNode1" presStyleIdx="0" presStyleCnt="4"/>
      <dgm:spPr/>
    </dgm:pt>
    <dgm:pt modelId="{455F93E3-2AD9-2046-927F-BA5FD27D9658}" type="pres">
      <dgm:prSet presAssocID="{FB17AE9D-FA88-3A4B-86F1-CF2F4F40E1B7}" presName="node" presStyleLbl="vennNode1" presStyleIdx="1" presStyleCnt="4">
        <dgm:presLayoutVars>
          <dgm:bulletEnabled val="1"/>
        </dgm:presLayoutVars>
      </dgm:prSet>
      <dgm:spPr/>
    </dgm:pt>
    <dgm:pt modelId="{D529B95A-9ECA-4B42-B884-55D2F1EFECC0}" type="pres">
      <dgm:prSet presAssocID="{01A989E2-0D4C-6F49-836F-4344F08D5B85}" presName="node" presStyleLbl="vennNode1" presStyleIdx="2" presStyleCnt="4">
        <dgm:presLayoutVars>
          <dgm:bulletEnabled val="1"/>
        </dgm:presLayoutVars>
      </dgm:prSet>
      <dgm:spPr/>
    </dgm:pt>
    <dgm:pt modelId="{1794902E-11D1-9E46-A7E6-7FB7EA5AD95D}" type="pres">
      <dgm:prSet presAssocID="{A8C553C8-E0A2-E74C-8169-EF463AAA6F62}" presName="node" presStyleLbl="vennNode1" presStyleIdx="3" presStyleCnt="4">
        <dgm:presLayoutVars>
          <dgm:bulletEnabled val="1"/>
        </dgm:presLayoutVars>
      </dgm:prSet>
      <dgm:spPr/>
    </dgm:pt>
  </dgm:ptLst>
  <dgm:cxnLst>
    <dgm:cxn modelId="{F2C7502E-5E81-8543-B710-67C77F72AE4A}" srcId="{0AD084CC-198E-B842-828C-7312E24BE5FC}" destId="{A8C553C8-E0A2-E74C-8169-EF463AAA6F62}" srcOrd="2" destOrd="0" parTransId="{9A0226F4-50CA-3B47-B5B0-7815F0A06CE7}" sibTransId="{2D48C1AA-92E1-EA4B-9204-EF763AAEE715}"/>
    <dgm:cxn modelId="{87D6D03A-1E8E-644B-9446-23EDCFF98A46}" srcId="{0AD084CC-198E-B842-828C-7312E24BE5FC}" destId="{01A989E2-0D4C-6F49-836F-4344F08D5B85}" srcOrd="1" destOrd="0" parTransId="{6A2837FC-747C-2943-8A79-D4CDED108F67}" sibTransId="{C507A0CA-95ED-5741-A1E6-41CD1BF34526}"/>
    <dgm:cxn modelId="{F5691F5E-4751-0941-A27E-751ED797193E}" type="presOf" srcId="{0E4463CE-20AC-934D-B3E5-771FE23FDBB2}" destId="{4CFE43C2-904F-C446-A084-D8915800D4F6}" srcOrd="0" destOrd="0" presId="urn:microsoft.com/office/officeart/2005/8/layout/radial3"/>
    <dgm:cxn modelId="{5FE3D846-017F-2C42-B254-41DC85768791}" type="presOf" srcId="{0AD084CC-198E-B842-828C-7312E24BE5FC}" destId="{B0F46A09-82A1-B94B-BE40-8ED0CC7E217C}" srcOrd="0" destOrd="0" presId="urn:microsoft.com/office/officeart/2005/8/layout/radial3"/>
    <dgm:cxn modelId="{62D7276F-A902-D04B-A7F7-E81451286D34}" srcId="{0E4463CE-20AC-934D-B3E5-771FE23FDBB2}" destId="{0AD084CC-198E-B842-828C-7312E24BE5FC}" srcOrd="0" destOrd="0" parTransId="{88333484-7F9C-E648-A0A2-5C07636C6685}" sibTransId="{16AD2860-B953-844E-836B-2B19E28F31EF}"/>
    <dgm:cxn modelId="{F2F43E56-45E5-8C49-A102-2671540B2178}" type="presOf" srcId="{FB17AE9D-FA88-3A4B-86F1-CF2F4F40E1B7}" destId="{455F93E3-2AD9-2046-927F-BA5FD27D9658}" srcOrd="0" destOrd="0" presId="urn:microsoft.com/office/officeart/2005/8/layout/radial3"/>
    <dgm:cxn modelId="{69B930A3-B02B-284B-B763-F28EEDB5233D}" type="presOf" srcId="{01A989E2-0D4C-6F49-836F-4344F08D5B85}" destId="{D529B95A-9ECA-4B42-B884-55D2F1EFECC0}" srcOrd="0" destOrd="0" presId="urn:microsoft.com/office/officeart/2005/8/layout/radial3"/>
    <dgm:cxn modelId="{F36E0EAF-53B1-6141-82E6-4737178458D5}" type="presOf" srcId="{A8C553C8-E0A2-E74C-8169-EF463AAA6F62}" destId="{1794902E-11D1-9E46-A7E6-7FB7EA5AD95D}" srcOrd="0" destOrd="0" presId="urn:microsoft.com/office/officeart/2005/8/layout/radial3"/>
    <dgm:cxn modelId="{BAC4F6CF-D464-1B4B-B4E3-9DB5148BF3CD}" srcId="{0E4463CE-20AC-934D-B3E5-771FE23FDBB2}" destId="{AD4EED5D-9420-5A4D-B126-A0C215BECF66}" srcOrd="1" destOrd="0" parTransId="{D6756F7E-247A-0F41-A0B8-AB345677A31A}" sibTransId="{C51D9FC9-FED3-8F49-9BD6-C1F28341B5F6}"/>
    <dgm:cxn modelId="{68E7EDDD-C0D5-B649-9160-A828B42CE3E3}" srcId="{0AD084CC-198E-B842-828C-7312E24BE5FC}" destId="{FB17AE9D-FA88-3A4B-86F1-CF2F4F40E1B7}" srcOrd="0" destOrd="0" parTransId="{AD44A017-0A20-B049-BB8E-FDD58B5F07A4}" sibTransId="{FB626EB4-4B1C-7845-B4E8-6C6B7BACBBC8}"/>
    <dgm:cxn modelId="{427005C7-2B90-3F4A-98D0-4E41F3AA7ECA}" type="presParOf" srcId="{4CFE43C2-904F-C446-A084-D8915800D4F6}" destId="{8F9D7CF3-AED8-434D-B483-3B22A0BE59BB}" srcOrd="0" destOrd="0" presId="urn:microsoft.com/office/officeart/2005/8/layout/radial3"/>
    <dgm:cxn modelId="{6BA4056F-0DFD-294D-90B3-6C51D606D657}" type="presParOf" srcId="{8F9D7CF3-AED8-434D-B483-3B22A0BE59BB}" destId="{B0F46A09-82A1-B94B-BE40-8ED0CC7E217C}" srcOrd="0" destOrd="0" presId="urn:microsoft.com/office/officeart/2005/8/layout/radial3"/>
    <dgm:cxn modelId="{F65465E7-155A-5645-AD97-84A8FB3B905E}" type="presParOf" srcId="{8F9D7CF3-AED8-434D-B483-3B22A0BE59BB}" destId="{455F93E3-2AD9-2046-927F-BA5FD27D9658}" srcOrd="1" destOrd="0" presId="urn:microsoft.com/office/officeart/2005/8/layout/radial3"/>
    <dgm:cxn modelId="{D3FD4939-6624-5049-8562-DA922E3409D1}" type="presParOf" srcId="{8F9D7CF3-AED8-434D-B483-3B22A0BE59BB}" destId="{D529B95A-9ECA-4B42-B884-55D2F1EFECC0}" srcOrd="2" destOrd="0" presId="urn:microsoft.com/office/officeart/2005/8/layout/radial3"/>
    <dgm:cxn modelId="{A2122F5E-D196-9749-83D1-18A1E03BF225}" type="presParOf" srcId="{8F9D7CF3-AED8-434D-B483-3B22A0BE59BB}" destId="{1794902E-11D1-9E46-A7E6-7FB7EA5AD95D}"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6A09-82A1-B94B-BE40-8ED0CC7E217C}">
      <dsp:nvSpPr>
        <dsp:cNvPr id="0" name=""/>
        <dsp:cNvSpPr/>
      </dsp:nvSpPr>
      <dsp:spPr>
        <a:xfrm>
          <a:off x="2567675" y="1602265"/>
          <a:ext cx="3361592" cy="336159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marL="0" lvl="0" indent="0" algn="ctr" defTabSz="2133600">
            <a:lnSpc>
              <a:spcPct val="90000"/>
            </a:lnSpc>
            <a:spcBef>
              <a:spcPct val="0"/>
            </a:spcBef>
            <a:spcAft>
              <a:spcPct val="35000"/>
            </a:spcAft>
            <a:buNone/>
          </a:pPr>
          <a:r>
            <a:rPr lang="en-GB" sz="4800" kern="1200" dirty="0"/>
            <a:t>Research Values</a:t>
          </a:r>
        </a:p>
      </dsp:txBody>
      <dsp:txXfrm>
        <a:off x="3059969" y="2094559"/>
        <a:ext cx="2377004" cy="2377004"/>
      </dsp:txXfrm>
    </dsp:sp>
    <dsp:sp modelId="{455F93E3-2AD9-2046-927F-BA5FD27D9658}">
      <dsp:nvSpPr>
        <dsp:cNvPr id="0" name=""/>
        <dsp:cNvSpPr/>
      </dsp:nvSpPr>
      <dsp:spPr>
        <a:xfrm>
          <a:off x="3408073" y="255633"/>
          <a:ext cx="1680796" cy="168079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Professional Ethics</a:t>
          </a:r>
        </a:p>
      </dsp:txBody>
      <dsp:txXfrm>
        <a:off x="3654220" y="501780"/>
        <a:ext cx="1188502" cy="1188502"/>
      </dsp:txXfrm>
    </dsp:sp>
    <dsp:sp modelId="{D529B95A-9ECA-4B42-B884-55D2F1EFECC0}">
      <dsp:nvSpPr>
        <dsp:cNvPr id="0" name=""/>
        <dsp:cNvSpPr/>
      </dsp:nvSpPr>
      <dsp:spPr>
        <a:xfrm>
          <a:off x="5302097" y="3536178"/>
          <a:ext cx="1680796" cy="168079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Equality, Diversity, Inclusion</a:t>
          </a:r>
        </a:p>
      </dsp:txBody>
      <dsp:txXfrm>
        <a:off x="5548244" y="3782325"/>
        <a:ext cx="1188502" cy="1188502"/>
      </dsp:txXfrm>
    </dsp:sp>
    <dsp:sp modelId="{1794902E-11D1-9E46-A7E6-7FB7EA5AD95D}">
      <dsp:nvSpPr>
        <dsp:cNvPr id="0" name=""/>
        <dsp:cNvSpPr/>
      </dsp:nvSpPr>
      <dsp:spPr>
        <a:xfrm>
          <a:off x="1514050" y="3536178"/>
          <a:ext cx="1680796" cy="168079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Research Autonomy</a:t>
          </a:r>
        </a:p>
      </dsp:txBody>
      <dsp:txXfrm>
        <a:off x="1760197" y="3782325"/>
        <a:ext cx="1188502" cy="1188502"/>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B4FED460-329E-405D-86D8-D9691F0553F4}" type="datetimeFigureOut">
              <a:rPr lang="en-GB" smtClean="0"/>
              <a:t>04/10/2023</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AEAC8CC7-CDE5-482F-896F-92CC32B7B1FD}" type="slidenum">
              <a:rPr lang="en-GB" smtClean="0"/>
              <a:t>‹#›</a:t>
            </a:fld>
            <a:endParaRPr lang="en-GB"/>
          </a:p>
        </p:txBody>
      </p:sp>
    </p:spTree>
    <p:extLst>
      <p:ext uri="{BB962C8B-B14F-4D97-AF65-F5344CB8AC3E}">
        <p14:creationId xmlns:p14="http://schemas.microsoft.com/office/powerpoint/2010/main" val="1041132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FED460-329E-405D-86D8-D9691F0553F4}" type="datetimeFigureOut">
              <a:rPr lang="en-GB" smtClean="0"/>
              <a:t>04/10/2023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AC8CC7-CDE5-482F-896F-92CC32B7B1FD}" type="slidenum">
              <a:rPr lang="en-GB" smtClean="0"/>
              <a:t>‹#›</a:t>
            </a:fld>
            <a:endParaRPr lang="en-GB"/>
          </a:p>
        </p:txBody>
      </p:sp>
    </p:spTree>
    <p:extLst>
      <p:ext uri="{BB962C8B-B14F-4D97-AF65-F5344CB8AC3E}">
        <p14:creationId xmlns:p14="http://schemas.microsoft.com/office/powerpoint/2010/main" val="640784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FED460-329E-405D-86D8-D9691F0553F4}" type="datetimeFigureOut">
              <a:rPr lang="en-GB" smtClean="0"/>
              <a:t>04/10/2023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AC8CC7-CDE5-482F-896F-92CC32B7B1FD}" type="slidenum">
              <a:rPr lang="en-GB" smtClean="0"/>
              <a:t>‹#›</a:t>
            </a:fld>
            <a:endParaRPr lang="en-GB"/>
          </a:p>
        </p:txBody>
      </p:sp>
    </p:spTree>
    <p:extLst>
      <p:ext uri="{BB962C8B-B14F-4D97-AF65-F5344CB8AC3E}">
        <p14:creationId xmlns:p14="http://schemas.microsoft.com/office/powerpoint/2010/main" val="1188570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FED460-329E-405D-86D8-D9691F0553F4}" type="datetimeFigureOut">
              <a:rPr lang="en-GB" smtClean="0"/>
              <a:t>04/10/2023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AC8CC7-CDE5-482F-896F-92CC32B7B1FD}" type="slidenum">
              <a:rPr lang="en-GB" smtClean="0"/>
              <a:t>‹#›</a:t>
            </a:fld>
            <a:endParaRPr lang="en-GB"/>
          </a:p>
        </p:txBody>
      </p:sp>
    </p:spTree>
    <p:extLst>
      <p:ext uri="{BB962C8B-B14F-4D97-AF65-F5344CB8AC3E}">
        <p14:creationId xmlns:p14="http://schemas.microsoft.com/office/powerpoint/2010/main" val="4278946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FED460-329E-405D-86D8-D9691F0553F4}" type="datetimeFigureOut">
              <a:rPr lang="en-GB" smtClean="0"/>
              <a:t>04/10/2023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AC8CC7-CDE5-482F-896F-92CC32B7B1FD}" type="slidenum">
              <a:rPr lang="en-GB" smtClean="0"/>
              <a:t>‹#›</a:t>
            </a:fld>
            <a:endParaRPr lang="en-GB"/>
          </a:p>
        </p:txBody>
      </p:sp>
    </p:spTree>
    <p:extLst>
      <p:ext uri="{BB962C8B-B14F-4D97-AF65-F5344CB8AC3E}">
        <p14:creationId xmlns:p14="http://schemas.microsoft.com/office/powerpoint/2010/main" val="939241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FED460-329E-405D-86D8-D9691F0553F4}" type="datetimeFigureOut">
              <a:rPr lang="en-GB" smtClean="0"/>
              <a:t>04/10/2023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AC8CC7-CDE5-482F-896F-92CC32B7B1FD}" type="slidenum">
              <a:rPr lang="en-GB" smtClean="0"/>
              <a:t>‹#›</a:t>
            </a:fld>
            <a:endParaRPr lang="en-GB"/>
          </a:p>
        </p:txBody>
      </p:sp>
    </p:spTree>
    <p:extLst>
      <p:ext uri="{BB962C8B-B14F-4D97-AF65-F5344CB8AC3E}">
        <p14:creationId xmlns:p14="http://schemas.microsoft.com/office/powerpoint/2010/main" val="142059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FED460-329E-405D-86D8-D9691F0553F4}" type="datetimeFigureOut">
              <a:rPr lang="en-GB" smtClean="0"/>
              <a:t>04/10/2023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AC8CC7-CDE5-482F-896F-92CC32B7B1FD}" type="slidenum">
              <a:rPr lang="en-GB" smtClean="0"/>
              <a:t>‹#›</a:t>
            </a:fld>
            <a:endParaRPr lang="en-GB"/>
          </a:p>
        </p:txBody>
      </p:sp>
    </p:spTree>
    <p:extLst>
      <p:ext uri="{BB962C8B-B14F-4D97-AF65-F5344CB8AC3E}">
        <p14:creationId xmlns:p14="http://schemas.microsoft.com/office/powerpoint/2010/main" val="815303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FED460-329E-405D-86D8-D9691F0553F4}" type="datetimeFigureOut">
              <a:rPr lang="en-GB" smtClean="0"/>
              <a:t>04/10/2023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AC8CC7-CDE5-482F-896F-92CC32B7B1FD}" type="slidenum">
              <a:rPr lang="en-GB" smtClean="0"/>
              <a:t>‹#›</a:t>
            </a:fld>
            <a:endParaRPr lang="en-GB"/>
          </a:p>
        </p:txBody>
      </p:sp>
    </p:spTree>
    <p:extLst>
      <p:ext uri="{BB962C8B-B14F-4D97-AF65-F5344CB8AC3E}">
        <p14:creationId xmlns:p14="http://schemas.microsoft.com/office/powerpoint/2010/main" val="808055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FED460-329E-405D-86D8-D9691F0553F4}" type="datetimeFigureOut">
              <a:rPr lang="en-GB" smtClean="0"/>
              <a:t>04/10/2023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AC8CC7-CDE5-482F-896F-92CC32B7B1FD}" type="slidenum">
              <a:rPr lang="en-GB" smtClean="0"/>
              <a:t>‹#›</a:t>
            </a:fld>
            <a:endParaRPr lang="en-GB"/>
          </a:p>
        </p:txBody>
      </p:sp>
    </p:spTree>
    <p:extLst>
      <p:ext uri="{BB962C8B-B14F-4D97-AF65-F5344CB8AC3E}">
        <p14:creationId xmlns:p14="http://schemas.microsoft.com/office/powerpoint/2010/main" val="383062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B4FED460-329E-405D-86D8-D9691F0553F4}" type="datetimeFigureOut">
              <a:rPr lang="en-GB" smtClean="0"/>
              <a:t>04/10/2023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AEAC8CC7-CDE5-482F-896F-92CC32B7B1FD}" type="slidenum">
              <a:rPr lang="en-GB" smtClean="0"/>
              <a:t>‹#›</a:t>
            </a:fld>
            <a:endParaRPr lang="en-GB"/>
          </a:p>
        </p:txBody>
      </p:sp>
    </p:spTree>
    <p:extLst>
      <p:ext uri="{BB962C8B-B14F-4D97-AF65-F5344CB8AC3E}">
        <p14:creationId xmlns:p14="http://schemas.microsoft.com/office/powerpoint/2010/main" val="2057218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B4FED460-329E-405D-86D8-D9691F0553F4}" type="datetimeFigureOut">
              <a:rPr lang="en-GB" smtClean="0"/>
              <a:t>04/10/2023</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AEAC8CC7-CDE5-482F-896F-92CC32B7B1FD}" type="slidenum">
              <a:rPr lang="en-GB" smtClean="0"/>
              <a:t>‹#›</a:t>
            </a:fld>
            <a:endParaRPr lang="en-GB"/>
          </a:p>
        </p:txBody>
      </p:sp>
    </p:spTree>
    <p:extLst>
      <p:ext uri="{BB962C8B-B14F-4D97-AF65-F5344CB8AC3E}">
        <p14:creationId xmlns:p14="http://schemas.microsoft.com/office/powerpoint/2010/main" val="235504845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4FED460-329E-405D-86D8-D9691F0553F4}" type="datetimeFigureOut">
              <a:rPr lang="en-GB" smtClean="0"/>
              <a:t>04/10/2023</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AEAC8CC7-CDE5-482F-896F-92CC32B7B1FD}" type="slidenum">
              <a:rPr lang="en-GB" smtClean="0"/>
              <a:t>‹#›</a:t>
            </a:fld>
            <a:endParaRPr lang="en-GB"/>
          </a:p>
        </p:txBody>
      </p:sp>
    </p:spTree>
    <p:extLst>
      <p:ext uri="{BB962C8B-B14F-4D97-AF65-F5344CB8AC3E}">
        <p14:creationId xmlns:p14="http://schemas.microsoft.com/office/powerpoint/2010/main" val="3298451574"/>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F01B-C407-306E-1458-905B3DF0D32F}"/>
              </a:ext>
            </a:extLst>
          </p:cNvPr>
          <p:cNvSpPr>
            <a:spLocks noGrp="1"/>
          </p:cNvSpPr>
          <p:nvPr>
            <p:ph type="ctrTitle"/>
          </p:nvPr>
        </p:nvSpPr>
        <p:spPr>
          <a:xfrm>
            <a:off x="612648" y="821266"/>
            <a:ext cx="3901736" cy="3014133"/>
          </a:xfrm>
        </p:spPr>
        <p:txBody>
          <a:bodyPr>
            <a:normAutofit/>
          </a:bodyPr>
          <a:lstStyle/>
          <a:p>
            <a:pPr algn="ctr"/>
            <a:r>
              <a:rPr lang="en-GB" sz="3200" dirty="0">
                <a:latin typeface="Arial Rounded MT Bold" panose="020F0704030504030204" pitchFamily="34" charset="0"/>
              </a:rPr>
              <a:t>University of Exeter DClinPsy </a:t>
            </a:r>
            <a:br>
              <a:rPr lang="en-GB" sz="3200" dirty="0">
                <a:latin typeface="Arial Rounded MT Bold" panose="020F0704030504030204" pitchFamily="34" charset="0"/>
              </a:rPr>
            </a:br>
            <a:br>
              <a:rPr lang="en-GB" sz="3200" dirty="0">
                <a:latin typeface="Arial Rounded MT Bold" panose="020F0704030504030204" pitchFamily="34" charset="0"/>
              </a:rPr>
            </a:br>
            <a:r>
              <a:rPr lang="en-GB" sz="2400" dirty="0">
                <a:latin typeface="Arial Rounded MT Bold" panose="020F0704030504030204" pitchFamily="34" charset="0"/>
              </a:rPr>
              <a:t>Open Day 2023!</a:t>
            </a:r>
            <a:br>
              <a:rPr lang="en-GB" sz="2400" dirty="0">
                <a:latin typeface="Arial Rounded MT Bold" panose="020F0704030504030204" pitchFamily="34" charset="0"/>
              </a:rPr>
            </a:br>
            <a:br>
              <a:rPr lang="en-GB" sz="3200" dirty="0">
                <a:latin typeface="Arial Rounded MT Bold" panose="020F0704030504030204" pitchFamily="34" charset="0"/>
              </a:rPr>
            </a:br>
            <a:r>
              <a:rPr lang="en-GB" sz="3200" dirty="0">
                <a:latin typeface="Arial Rounded MT Bold" panose="020F0704030504030204" pitchFamily="34" charset="0"/>
              </a:rPr>
              <a:t>Overview of the Research Module</a:t>
            </a:r>
            <a:endParaRPr lang="en-GB" sz="3200" dirty="0">
              <a:solidFill>
                <a:srgbClr val="FFFFFF"/>
              </a:solidFill>
              <a:latin typeface="Arial Rounded MT Bold" panose="020F0704030504030204" pitchFamily="34" charset="0"/>
            </a:endParaRPr>
          </a:p>
        </p:txBody>
      </p:sp>
      <p:sp>
        <p:nvSpPr>
          <p:cNvPr id="3" name="Subtitle 2">
            <a:extLst>
              <a:ext uri="{FF2B5EF4-FFF2-40B4-BE49-F238E27FC236}">
                <a16:creationId xmlns:a16="http://schemas.microsoft.com/office/drawing/2014/main" id="{7F821207-E3CA-938A-B6DD-9C60467A0865}"/>
              </a:ext>
            </a:extLst>
          </p:cNvPr>
          <p:cNvSpPr>
            <a:spLocks noGrp="1"/>
          </p:cNvSpPr>
          <p:nvPr>
            <p:ph type="subTitle" idx="1"/>
          </p:nvPr>
        </p:nvSpPr>
        <p:spPr>
          <a:xfrm>
            <a:off x="612648" y="4529667"/>
            <a:ext cx="3901736" cy="1613068"/>
          </a:xfrm>
        </p:spPr>
        <p:txBody>
          <a:bodyPr>
            <a:normAutofit lnSpcReduction="10000"/>
          </a:bodyPr>
          <a:lstStyle/>
          <a:p>
            <a:r>
              <a:rPr lang="en-GB" sz="2300"/>
              <a:t>Dr Fiona Warren</a:t>
            </a:r>
          </a:p>
          <a:p>
            <a:r>
              <a:rPr lang="en-GB" sz="2300"/>
              <a:t>Research Director</a:t>
            </a:r>
          </a:p>
          <a:p>
            <a:r>
              <a:rPr lang="en-GB" sz="2300"/>
              <a:t>&amp; co-lead Lived Experience Group</a:t>
            </a:r>
            <a:endParaRPr lang="en-GB" sz="2300" dirty="0">
              <a:solidFill>
                <a:srgbClr val="FFFFFF"/>
              </a:solidFill>
              <a:latin typeface="Arial" panose="020B0604020202020204" pitchFamily="34" charset="0"/>
              <a:cs typeface="Arial" panose="020B0604020202020204" pitchFamily="34" charset="0"/>
            </a:endParaRPr>
          </a:p>
        </p:txBody>
      </p:sp>
      <p:pic>
        <p:nvPicPr>
          <p:cNvPr id="4" name="Picture 3" descr="Low Angle View Of Clouds In Sky">
            <a:extLst>
              <a:ext uri="{FF2B5EF4-FFF2-40B4-BE49-F238E27FC236}">
                <a16:creationId xmlns:a16="http://schemas.microsoft.com/office/drawing/2014/main" id="{4372E234-0D01-D0E2-6DA2-E6B48A8BDC5F}"/>
              </a:ext>
            </a:extLst>
          </p:cNvPr>
          <p:cNvPicPr>
            <a:picLocks noChangeAspect="1"/>
          </p:cNvPicPr>
          <p:nvPr/>
        </p:nvPicPr>
        <p:blipFill rotWithShape="1">
          <a:blip r:embed="rId2"/>
          <a:srcRect l="14065" r="15500" b="-1"/>
          <a:stretch/>
        </p:blipFill>
        <p:spPr>
          <a:xfrm>
            <a:off x="4955602" y="10"/>
            <a:ext cx="7236398" cy="6857990"/>
          </a:xfrm>
          <a:custGeom>
            <a:avLst/>
            <a:gdLst/>
            <a:ahLst/>
            <a:cxnLst/>
            <a:rect l="l" t="t" r="r" b="b"/>
            <a:pathLst>
              <a:path w="7726675" h="6858000">
                <a:moveTo>
                  <a:pt x="2975226" y="5978334"/>
                </a:moveTo>
                <a:cubicBezTo>
                  <a:pt x="3002582" y="5978928"/>
                  <a:pt x="3030286" y="5982273"/>
                  <a:pt x="3058007" y="5988576"/>
                </a:cubicBezTo>
                <a:cubicBezTo>
                  <a:pt x="3279778" y="6038998"/>
                  <a:pt x="3418684" y="6259656"/>
                  <a:pt x="3368261" y="6481427"/>
                </a:cubicBezTo>
                <a:cubicBezTo>
                  <a:pt x="3317839" y="6703198"/>
                  <a:pt x="3097182" y="6842104"/>
                  <a:pt x="2875410" y="6791681"/>
                </a:cubicBezTo>
                <a:cubicBezTo>
                  <a:pt x="2653640" y="6741259"/>
                  <a:pt x="2514734" y="6520601"/>
                  <a:pt x="2565157" y="6298830"/>
                </a:cubicBezTo>
                <a:cubicBezTo>
                  <a:pt x="2609276" y="6104780"/>
                  <a:pt x="2783732" y="5974174"/>
                  <a:pt x="2975226" y="5978334"/>
                </a:cubicBezTo>
                <a:close/>
                <a:moveTo>
                  <a:pt x="542891" y="1298362"/>
                </a:moveTo>
                <a:cubicBezTo>
                  <a:pt x="578216" y="1299129"/>
                  <a:pt x="613991" y="1303448"/>
                  <a:pt x="649789" y="1311587"/>
                </a:cubicBezTo>
                <a:cubicBezTo>
                  <a:pt x="936170" y="1376700"/>
                  <a:pt x="1115545" y="1661643"/>
                  <a:pt x="1050432" y="1948025"/>
                </a:cubicBezTo>
                <a:cubicBezTo>
                  <a:pt x="985319" y="2234407"/>
                  <a:pt x="700376" y="2413781"/>
                  <a:pt x="413995" y="2348669"/>
                </a:cubicBezTo>
                <a:cubicBezTo>
                  <a:pt x="127612" y="2283556"/>
                  <a:pt x="-51762" y="1998612"/>
                  <a:pt x="13351" y="1712231"/>
                </a:cubicBezTo>
                <a:cubicBezTo>
                  <a:pt x="70325" y="1461647"/>
                  <a:pt x="295606" y="1292990"/>
                  <a:pt x="542891" y="1298362"/>
                </a:cubicBezTo>
                <a:close/>
                <a:moveTo>
                  <a:pt x="362049" y="446831"/>
                </a:moveTo>
                <a:cubicBezTo>
                  <a:pt x="382746" y="447281"/>
                  <a:pt x="403706" y="449811"/>
                  <a:pt x="424679" y="454579"/>
                </a:cubicBezTo>
                <a:cubicBezTo>
                  <a:pt x="592463" y="492727"/>
                  <a:pt x="697554" y="659668"/>
                  <a:pt x="659405" y="827452"/>
                </a:cubicBezTo>
                <a:cubicBezTo>
                  <a:pt x="621257" y="995236"/>
                  <a:pt x="454318" y="1100327"/>
                  <a:pt x="286534" y="1062179"/>
                </a:cubicBezTo>
                <a:cubicBezTo>
                  <a:pt x="118749" y="1024031"/>
                  <a:pt x="13658" y="857091"/>
                  <a:pt x="51806" y="689306"/>
                </a:cubicBezTo>
                <a:cubicBezTo>
                  <a:pt x="85186" y="542495"/>
                  <a:pt x="217172" y="443684"/>
                  <a:pt x="362049" y="446831"/>
                </a:cubicBezTo>
                <a:close/>
                <a:moveTo>
                  <a:pt x="688320" y="0"/>
                </a:moveTo>
                <a:lnTo>
                  <a:pt x="5442022" y="0"/>
                </a:lnTo>
                <a:lnTo>
                  <a:pt x="7726675" y="0"/>
                </a:lnTo>
                <a:lnTo>
                  <a:pt x="7726675" y="988372"/>
                </a:lnTo>
                <a:lnTo>
                  <a:pt x="7726675" y="6858000"/>
                </a:lnTo>
                <a:lnTo>
                  <a:pt x="4265234" y="6858000"/>
                </a:lnTo>
                <a:lnTo>
                  <a:pt x="4167452" y="6648946"/>
                </a:lnTo>
                <a:cubicBezTo>
                  <a:pt x="4064668" y="6438534"/>
                  <a:pt x="3951418" y="6237194"/>
                  <a:pt x="3802376" y="6067515"/>
                </a:cubicBezTo>
                <a:cubicBezTo>
                  <a:pt x="3433898" y="5648543"/>
                  <a:pt x="2855445" y="5560200"/>
                  <a:pt x="2314714" y="5492960"/>
                </a:cubicBezTo>
                <a:cubicBezTo>
                  <a:pt x="1689319" y="5415368"/>
                  <a:pt x="1105502" y="5269445"/>
                  <a:pt x="626568" y="4822392"/>
                </a:cubicBezTo>
                <a:cubicBezTo>
                  <a:pt x="42544" y="4277286"/>
                  <a:pt x="59772" y="3691233"/>
                  <a:pt x="462831" y="3184007"/>
                </a:cubicBezTo>
                <a:cubicBezTo>
                  <a:pt x="688845" y="2899538"/>
                  <a:pt x="972083" y="2660548"/>
                  <a:pt x="1228189" y="2399566"/>
                </a:cubicBezTo>
                <a:cubicBezTo>
                  <a:pt x="1460698" y="2161897"/>
                  <a:pt x="1522193" y="1866062"/>
                  <a:pt x="1384674" y="1566341"/>
                </a:cubicBezTo>
                <a:cubicBezTo>
                  <a:pt x="1239184" y="1249484"/>
                  <a:pt x="1095206" y="930335"/>
                  <a:pt x="922279" y="628332"/>
                </a:cubicBezTo>
                <a:cubicBezTo>
                  <a:pt x="805583" y="424593"/>
                  <a:pt x="731712" y="225291"/>
                  <a:pt x="693729" y="33341"/>
                </a:cubicBezTo>
                <a:close/>
              </a:path>
            </a:pathLst>
          </a:custGeom>
        </p:spPr>
      </p:pic>
    </p:spTree>
    <p:extLst>
      <p:ext uri="{BB962C8B-B14F-4D97-AF65-F5344CB8AC3E}">
        <p14:creationId xmlns:p14="http://schemas.microsoft.com/office/powerpoint/2010/main" val="1519578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F01B-C407-306E-1458-905B3DF0D32F}"/>
              </a:ext>
            </a:extLst>
          </p:cNvPr>
          <p:cNvSpPr>
            <a:spLocks noGrp="1"/>
          </p:cNvSpPr>
          <p:nvPr>
            <p:ph type="title"/>
          </p:nvPr>
        </p:nvSpPr>
        <p:spPr/>
        <p:txBody>
          <a:bodyPr>
            <a:normAutofit/>
          </a:bodyPr>
          <a:lstStyle/>
          <a:p>
            <a:r>
              <a:rPr lang="en-GB" sz="3500" dirty="0">
                <a:solidFill>
                  <a:schemeClr val="bg1"/>
                </a:solidFill>
                <a:latin typeface="Arial Rounded MT Bold" panose="020F0704030504030204" pitchFamily="34" charset="0"/>
              </a:rPr>
              <a:t>The research Module is..</a:t>
            </a:r>
          </a:p>
        </p:txBody>
      </p:sp>
      <p:sp>
        <p:nvSpPr>
          <p:cNvPr id="3" name="Subtitle 2">
            <a:extLst>
              <a:ext uri="{FF2B5EF4-FFF2-40B4-BE49-F238E27FC236}">
                <a16:creationId xmlns:a16="http://schemas.microsoft.com/office/drawing/2014/main" id="{7F821207-E3CA-938A-B6DD-9C60467A0865}"/>
              </a:ext>
            </a:extLst>
          </p:cNvPr>
          <p:cNvSpPr>
            <a:spLocks noGrp="1"/>
          </p:cNvSpPr>
          <p:nvPr>
            <p:ph idx="1"/>
          </p:nvPr>
        </p:nvSpPr>
        <p:spPr>
          <a:xfrm>
            <a:off x="676274" y="2468880"/>
            <a:ext cx="10753725" cy="3766185"/>
          </a:xfrm>
        </p:spPr>
        <p:txBody>
          <a:bodyPr>
            <a:normAutofit/>
          </a:bodyPr>
          <a:lstStyle/>
          <a:p>
            <a:r>
              <a:rPr lang="en-GB" sz="3200" dirty="0">
                <a:solidFill>
                  <a:srgbClr val="FFFFFF"/>
                </a:solidFill>
              </a:rPr>
              <a:t>50% of the course credits</a:t>
            </a:r>
          </a:p>
          <a:p>
            <a:r>
              <a:rPr lang="en-GB" sz="3200" dirty="0">
                <a:solidFill>
                  <a:srgbClr val="FFFFFF"/>
                </a:solidFill>
              </a:rPr>
              <a:t>Teaching and supervised assignments over ~ 3 years</a:t>
            </a:r>
          </a:p>
          <a:p>
            <a:r>
              <a:rPr lang="en-GB" sz="3200" dirty="0">
                <a:solidFill>
                  <a:srgbClr val="FFFFFF"/>
                </a:solidFill>
              </a:rPr>
              <a:t>Apprenticeship, adult learning model (PG</a:t>
            </a:r>
            <a:r>
              <a:rPr lang="en-GB" sz="3200" i="1" u="sng" dirty="0">
                <a:solidFill>
                  <a:srgbClr val="FFFFFF"/>
                </a:solidFill>
              </a:rPr>
              <a:t>R</a:t>
            </a:r>
            <a:r>
              <a:rPr lang="en-GB" sz="3200" dirty="0">
                <a:solidFill>
                  <a:srgbClr val="FFFFFF"/>
                </a:solidFill>
              </a:rPr>
              <a:t>)</a:t>
            </a:r>
          </a:p>
          <a:p>
            <a:r>
              <a:rPr lang="en-GB" sz="3200" dirty="0">
                <a:solidFill>
                  <a:srgbClr val="FFFFFF"/>
                </a:solidFill>
              </a:rPr>
              <a:t>Competencies: BPS, HCPC, University</a:t>
            </a:r>
          </a:p>
          <a:p>
            <a:endParaRPr lang="en-GB"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3330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C53C8-D9A5-4103-A055-965258B009CE}"/>
              </a:ext>
            </a:extLst>
          </p:cNvPr>
          <p:cNvSpPr>
            <a:spLocks noGrp="1"/>
          </p:cNvSpPr>
          <p:nvPr>
            <p:ph type="title"/>
          </p:nvPr>
        </p:nvSpPr>
        <p:spPr/>
        <p:txBody>
          <a:bodyPr>
            <a:normAutofit/>
          </a:bodyPr>
          <a:lstStyle/>
          <a:p>
            <a:r>
              <a:rPr lang="en-GB" sz="4400" dirty="0">
                <a:latin typeface="Arial Rounded MT Bold" panose="020F0704030504030204" pitchFamily="34" charset="0"/>
              </a:rPr>
              <a:t>Where does the research module sit?</a:t>
            </a:r>
          </a:p>
        </p:txBody>
      </p:sp>
      <p:sp>
        <p:nvSpPr>
          <p:cNvPr id="3" name="Content Placeholder 2">
            <a:extLst>
              <a:ext uri="{FF2B5EF4-FFF2-40B4-BE49-F238E27FC236}">
                <a16:creationId xmlns:a16="http://schemas.microsoft.com/office/drawing/2014/main" id="{04685D61-67B1-E64D-F74E-0DBBB1CA99BB}"/>
              </a:ext>
            </a:extLst>
          </p:cNvPr>
          <p:cNvSpPr>
            <a:spLocks noGrp="1"/>
          </p:cNvSpPr>
          <p:nvPr>
            <p:ph idx="1"/>
          </p:nvPr>
        </p:nvSpPr>
        <p:spPr/>
        <p:txBody>
          <a:bodyPr>
            <a:normAutofit fontScale="92500" lnSpcReduction="20000"/>
          </a:bodyPr>
          <a:lstStyle/>
          <a:p>
            <a:pPr algn="just">
              <a:buFont typeface="Wingdings" panose="05000000000000000000" pitchFamily="2" charset="2"/>
              <a:buChar char="Ø"/>
            </a:pPr>
            <a:r>
              <a:rPr lang="en-GB" sz="2600" dirty="0">
                <a:solidFill>
                  <a:srgbClr val="30B2C0"/>
                </a:solidFill>
                <a:latin typeface="Arial Rounded MT Bold" panose="020F0704030504030204" pitchFamily="34" charset="0"/>
                <a:cs typeface="Arial" panose="020B0604020202020204" pitchFamily="34" charset="0"/>
              </a:rPr>
              <a:t>To equip clinical psychologists with the skills to shape and manage health problems at an individual and systemic level. </a:t>
            </a:r>
          </a:p>
          <a:p>
            <a:pPr algn="just">
              <a:buFont typeface="Wingdings" panose="05000000000000000000" pitchFamily="2" charset="2"/>
              <a:buChar char="Ø"/>
            </a:pPr>
            <a:endParaRPr lang="en-GB" sz="2600" dirty="0">
              <a:solidFill>
                <a:srgbClr val="30B2C0"/>
              </a:solidFill>
              <a:latin typeface="Arial Rounded MT Bold" panose="020F0704030504030204" pitchFamily="34" charset="0"/>
              <a:cs typeface="Arial" panose="020B0604020202020204" pitchFamily="34" charset="0"/>
            </a:endParaRPr>
          </a:p>
          <a:p>
            <a:pPr algn="just">
              <a:buFont typeface="Wingdings" panose="05000000000000000000" pitchFamily="2" charset="2"/>
              <a:buChar char="Ø"/>
            </a:pPr>
            <a:r>
              <a:rPr lang="en-GB" sz="2600" dirty="0">
                <a:solidFill>
                  <a:srgbClr val="30B2C0"/>
                </a:solidFill>
                <a:latin typeface="Arial Rounded MT Bold" panose="020F0704030504030204" pitchFamily="34" charset="0"/>
                <a:cs typeface="Arial" panose="020B0604020202020204" pitchFamily="34" charset="0"/>
              </a:rPr>
              <a:t>Research skills are a critical component of this training. </a:t>
            </a:r>
          </a:p>
          <a:p>
            <a:pPr algn="just">
              <a:buFont typeface="Wingdings" panose="05000000000000000000" pitchFamily="2" charset="2"/>
              <a:buChar char="Ø"/>
            </a:pPr>
            <a:r>
              <a:rPr lang="en-GB" sz="2600" dirty="0">
                <a:solidFill>
                  <a:srgbClr val="30B2C0"/>
                </a:solidFill>
                <a:latin typeface="Arial Rounded MT Bold" panose="020F0704030504030204" pitchFamily="34" charset="0"/>
                <a:cs typeface="Arial" panose="020B0604020202020204" pitchFamily="34" charset="0"/>
              </a:rPr>
              <a:t>A reflective, scientist-practitioner approach provides psychologists with a basis for understanding psychological processes and clinical outcomes. </a:t>
            </a:r>
          </a:p>
          <a:p>
            <a:pPr algn="just">
              <a:buFont typeface="Wingdings" panose="05000000000000000000" pitchFamily="2" charset="2"/>
              <a:buChar char="Ø"/>
            </a:pPr>
            <a:r>
              <a:rPr lang="en-GB" sz="2600" dirty="0">
                <a:solidFill>
                  <a:srgbClr val="30B2C0"/>
                </a:solidFill>
                <a:latin typeface="Arial Rounded MT Bold" panose="020F0704030504030204" pitchFamily="34" charset="0"/>
                <a:cs typeface="Arial" panose="020B0604020202020204" pitchFamily="34" charset="0"/>
              </a:rPr>
              <a:t>These skills are also used to advise and assist colleagues in allied professions who have not had research training. The expected outcome is that trainees will continue to be “research active” after completion of the programme </a:t>
            </a:r>
          </a:p>
          <a:p>
            <a:endParaRPr lang="en-GB" dirty="0"/>
          </a:p>
        </p:txBody>
      </p:sp>
    </p:spTree>
    <p:extLst>
      <p:ext uri="{BB962C8B-B14F-4D97-AF65-F5344CB8AC3E}">
        <p14:creationId xmlns:p14="http://schemas.microsoft.com/office/powerpoint/2010/main" val="418511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8D1F3-73B6-F841-A726-AEC3552E5DA6}"/>
              </a:ext>
            </a:extLst>
          </p:cNvPr>
          <p:cNvSpPr>
            <a:spLocks noGrp="1"/>
          </p:cNvSpPr>
          <p:nvPr>
            <p:ph type="title"/>
          </p:nvPr>
        </p:nvSpPr>
        <p:spPr>
          <a:xfrm>
            <a:off x="535710" y="188641"/>
            <a:ext cx="10668000" cy="1597231"/>
          </a:xfrm>
        </p:spPr>
        <p:txBody>
          <a:bodyPr>
            <a:normAutofit/>
          </a:bodyPr>
          <a:lstStyle/>
          <a:p>
            <a:r>
              <a:rPr lang="en-US" sz="4000" dirty="0"/>
              <a:t>Research Values underpinning the Exeter DClinPsy</a:t>
            </a:r>
          </a:p>
        </p:txBody>
      </p:sp>
      <p:graphicFrame>
        <p:nvGraphicFramePr>
          <p:cNvPr id="4" name="Content Placeholder 3">
            <a:extLst>
              <a:ext uri="{FF2B5EF4-FFF2-40B4-BE49-F238E27FC236}">
                <a16:creationId xmlns:a16="http://schemas.microsoft.com/office/drawing/2014/main" id="{97981A42-E3D7-0342-82C5-7DEC4037A166}"/>
              </a:ext>
            </a:extLst>
          </p:cNvPr>
          <p:cNvGraphicFramePr>
            <a:graphicFrameLocks noGrp="1"/>
          </p:cNvGraphicFramePr>
          <p:nvPr>
            <p:ph idx="1"/>
          </p:nvPr>
        </p:nvGraphicFramePr>
        <p:xfrm>
          <a:off x="1847528" y="1196752"/>
          <a:ext cx="8496944"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CF5FBD49-43DA-514C-B992-C2FF75DB4652}"/>
              </a:ext>
            </a:extLst>
          </p:cNvPr>
          <p:cNvSpPr txBox="1"/>
          <p:nvPr/>
        </p:nvSpPr>
        <p:spPr>
          <a:xfrm>
            <a:off x="2351585" y="2060849"/>
            <a:ext cx="1559081" cy="461665"/>
          </a:xfrm>
          <a:prstGeom prst="rect">
            <a:avLst/>
          </a:prstGeom>
          <a:noFill/>
        </p:spPr>
        <p:txBody>
          <a:bodyPr wrap="none" rtlCol="0">
            <a:spAutoFit/>
          </a:bodyPr>
          <a:lstStyle/>
          <a:p>
            <a:r>
              <a:rPr lang="en-US" sz="2400" dirty="0"/>
              <a:t>Motivation</a:t>
            </a:r>
          </a:p>
        </p:txBody>
      </p:sp>
      <p:sp>
        <p:nvSpPr>
          <p:cNvPr id="6" name="TextBox 5">
            <a:extLst>
              <a:ext uri="{FF2B5EF4-FFF2-40B4-BE49-F238E27FC236}">
                <a16:creationId xmlns:a16="http://schemas.microsoft.com/office/drawing/2014/main" id="{483F728A-6AFD-324E-8793-1C8120BCA904}"/>
              </a:ext>
            </a:extLst>
          </p:cNvPr>
          <p:cNvSpPr txBox="1"/>
          <p:nvPr/>
        </p:nvSpPr>
        <p:spPr>
          <a:xfrm>
            <a:off x="7896201" y="2204865"/>
            <a:ext cx="2608663" cy="461665"/>
          </a:xfrm>
          <a:prstGeom prst="rect">
            <a:avLst/>
          </a:prstGeom>
          <a:noFill/>
        </p:spPr>
        <p:txBody>
          <a:bodyPr wrap="none" rtlCol="0">
            <a:spAutoFit/>
          </a:bodyPr>
          <a:lstStyle/>
          <a:p>
            <a:r>
              <a:rPr lang="en-US" sz="2400" dirty="0"/>
              <a:t>Fun and enjoyment</a:t>
            </a:r>
          </a:p>
        </p:txBody>
      </p:sp>
      <p:sp>
        <p:nvSpPr>
          <p:cNvPr id="7" name="TextBox 6">
            <a:extLst>
              <a:ext uri="{FF2B5EF4-FFF2-40B4-BE49-F238E27FC236}">
                <a16:creationId xmlns:a16="http://schemas.microsoft.com/office/drawing/2014/main" id="{17B878BD-9BF7-4649-BCF1-1E724AF878FF}"/>
              </a:ext>
            </a:extLst>
          </p:cNvPr>
          <p:cNvSpPr txBox="1"/>
          <p:nvPr/>
        </p:nvSpPr>
        <p:spPr>
          <a:xfrm>
            <a:off x="8760298" y="4149081"/>
            <a:ext cx="1282723" cy="461665"/>
          </a:xfrm>
          <a:prstGeom prst="rect">
            <a:avLst/>
          </a:prstGeom>
          <a:noFill/>
        </p:spPr>
        <p:txBody>
          <a:bodyPr wrap="none" rtlCol="0">
            <a:spAutoFit/>
          </a:bodyPr>
          <a:lstStyle/>
          <a:p>
            <a:r>
              <a:rPr lang="en-US" sz="2400" dirty="0"/>
              <a:t>Curiosity</a:t>
            </a:r>
          </a:p>
        </p:txBody>
      </p:sp>
      <p:sp>
        <p:nvSpPr>
          <p:cNvPr id="8" name="TextBox 7">
            <a:extLst>
              <a:ext uri="{FF2B5EF4-FFF2-40B4-BE49-F238E27FC236}">
                <a16:creationId xmlns:a16="http://schemas.microsoft.com/office/drawing/2014/main" id="{3337B840-8900-764B-8662-8F6D16DA18CE}"/>
              </a:ext>
            </a:extLst>
          </p:cNvPr>
          <p:cNvSpPr txBox="1"/>
          <p:nvPr/>
        </p:nvSpPr>
        <p:spPr>
          <a:xfrm>
            <a:off x="660003" y="3933057"/>
            <a:ext cx="2472152" cy="461665"/>
          </a:xfrm>
          <a:prstGeom prst="rect">
            <a:avLst/>
          </a:prstGeom>
          <a:noFill/>
        </p:spPr>
        <p:txBody>
          <a:bodyPr wrap="none" rtlCol="0">
            <a:spAutoFit/>
          </a:bodyPr>
          <a:lstStyle/>
          <a:p>
            <a:r>
              <a:rPr lang="en-US" sz="2400" dirty="0"/>
              <a:t>Open-mindedness</a:t>
            </a:r>
          </a:p>
        </p:txBody>
      </p:sp>
      <p:sp>
        <p:nvSpPr>
          <p:cNvPr id="3" name="TextBox 2">
            <a:extLst>
              <a:ext uri="{FF2B5EF4-FFF2-40B4-BE49-F238E27FC236}">
                <a16:creationId xmlns:a16="http://schemas.microsoft.com/office/drawing/2014/main" id="{695EDA36-DEDE-399D-028C-50E096E637E0}"/>
              </a:ext>
            </a:extLst>
          </p:cNvPr>
          <p:cNvSpPr txBox="1"/>
          <p:nvPr/>
        </p:nvSpPr>
        <p:spPr>
          <a:xfrm>
            <a:off x="27314" y="6488668"/>
            <a:ext cx="3640428" cy="338554"/>
          </a:xfrm>
          <a:prstGeom prst="rect">
            <a:avLst/>
          </a:prstGeom>
          <a:noFill/>
        </p:spPr>
        <p:txBody>
          <a:bodyPr wrap="square" rtlCol="0">
            <a:spAutoFit/>
          </a:bodyPr>
          <a:lstStyle/>
          <a:p>
            <a:r>
              <a:rPr lang="en-GB" sz="1600" i="1" dirty="0">
                <a:solidFill>
                  <a:schemeClr val="bg2">
                    <a:lumMod val="50000"/>
                  </a:schemeClr>
                </a:solidFill>
              </a:rPr>
              <a:t>After Cordet Smart</a:t>
            </a:r>
          </a:p>
        </p:txBody>
      </p:sp>
    </p:spTree>
    <p:extLst>
      <p:ext uri="{BB962C8B-B14F-4D97-AF65-F5344CB8AC3E}">
        <p14:creationId xmlns:p14="http://schemas.microsoft.com/office/powerpoint/2010/main" val="4150993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4372E234-0D01-D0E2-6DA2-E6B48A8BDC5F}"/>
              </a:ext>
            </a:extLst>
          </p:cNvPr>
          <p:cNvPicPr>
            <a:picLocks noChangeAspect="1"/>
          </p:cNvPicPr>
          <p:nvPr/>
        </p:nvPicPr>
        <p:blipFill rotWithShape="1">
          <a:blip r:embed="rId2"/>
          <a:srcRect l="14065" r="15500" b="-1"/>
          <a:stretch/>
        </p:blipFill>
        <p:spPr>
          <a:xfrm>
            <a:off x="4955602" y="10"/>
            <a:ext cx="7236398" cy="6857990"/>
          </a:xfrm>
          <a:custGeom>
            <a:avLst/>
            <a:gdLst/>
            <a:ahLst/>
            <a:cxnLst/>
            <a:rect l="l" t="t" r="r" b="b"/>
            <a:pathLst>
              <a:path w="7726675" h="6858000">
                <a:moveTo>
                  <a:pt x="2975226" y="5978334"/>
                </a:moveTo>
                <a:cubicBezTo>
                  <a:pt x="3002582" y="5978928"/>
                  <a:pt x="3030286" y="5982273"/>
                  <a:pt x="3058007" y="5988576"/>
                </a:cubicBezTo>
                <a:cubicBezTo>
                  <a:pt x="3279778" y="6038998"/>
                  <a:pt x="3418684" y="6259656"/>
                  <a:pt x="3368261" y="6481427"/>
                </a:cubicBezTo>
                <a:cubicBezTo>
                  <a:pt x="3317839" y="6703198"/>
                  <a:pt x="3097182" y="6842104"/>
                  <a:pt x="2875410" y="6791681"/>
                </a:cubicBezTo>
                <a:cubicBezTo>
                  <a:pt x="2653640" y="6741259"/>
                  <a:pt x="2514734" y="6520601"/>
                  <a:pt x="2565157" y="6298830"/>
                </a:cubicBezTo>
                <a:cubicBezTo>
                  <a:pt x="2609276" y="6104780"/>
                  <a:pt x="2783732" y="5974174"/>
                  <a:pt x="2975226" y="5978334"/>
                </a:cubicBezTo>
                <a:close/>
                <a:moveTo>
                  <a:pt x="542891" y="1298362"/>
                </a:moveTo>
                <a:cubicBezTo>
                  <a:pt x="578216" y="1299129"/>
                  <a:pt x="613991" y="1303448"/>
                  <a:pt x="649789" y="1311587"/>
                </a:cubicBezTo>
                <a:cubicBezTo>
                  <a:pt x="936170" y="1376700"/>
                  <a:pt x="1115545" y="1661643"/>
                  <a:pt x="1050432" y="1948025"/>
                </a:cubicBezTo>
                <a:cubicBezTo>
                  <a:pt x="985319" y="2234407"/>
                  <a:pt x="700376" y="2413781"/>
                  <a:pt x="413995" y="2348669"/>
                </a:cubicBezTo>
                <a:cubicBezTo>
                  <a:pt x="127612" y="2283556"/>
                  <a:pt x="-51762" y="1998612"/>
                  <a:pt x="13351" y="1712231"/>
                </a:cubicBezTo>
                <a:cubicBezTo>
                  <a:pt x="70325" y="1461647"/>
                  <a:pt x="295606" y="1292990"/>
                  <a:pt x="542891" y="1298362"/>
                </a:cubicBezTo>
                <a:close/>
                <a:moveTo>
                  <a:pt x="362049" y="446831"/>
                </a:moveTo>
                <a:cubicBezTo>
                  <a:pt x="382746" y="447281"/>
                  <a:pt x="403706" y="449811"/>
                  <a:pt x="424679" y="454579"/>
                </a:cubicBezTo>
                <a:cubicBezTo>
                  <a:pt x="592463" y="492727"/>
                  <a:pt x="697554" y="659668"/>
                  <a:pt x="659405" y="827452"/>
                </a:cubicBezTo>
                <a:cubicBezTo>
                  <a:pt x="621257" y="995236"/>
                  <a:pt x="454318" y="1100327"/>
                  <a:pt x="286534" y="1062179"/>
                </a:cubicBezTo>
                <a:cubicBezTo>
                  <a:pt x="118749" y="1024031"/>
                  <a:pt x="13658" y="857091"/>
                  <a:pt x="51806" y="689306"/>
                </a:cubicBezTo>
                <a:cubicBezTo>
                  <a:pt x="85186" y="542495"/>
                  <a:pt x="217172" y="443684"/>
                  <a:pt x="362049" y="446831"/>
                </a:cubicBezTo>
                <a:close/>
                <a:moveTo>
                  <a:pt x="688320" y="0"/>
                </a:moveTo>
                <a:lnTo>
                  <a:pt x="5442022" y="0"/>
                </a:lnTo>
                <a:lnTo>
                  <a:pt x="7726675" y="0"/>
                </a:lnTo>
                <a:lnTo>
                  <a:pt x="7726675" y="988372"/>
                </a:lnTo>
                <a:lnTo>
                  <a:pt x="7726675" y="6858000"/>
                </a:lnTo>
                <a:lnTo>
                  <a:pt x="4265234" y="6858000"/>
                </a:lnTo>
                <a:lnTo>
                  <a:pt x="4167452" y="6648946"/>
                </a:lnTo>
                <a:cubicBezTo>
                  <a:pt x="4064668" y="6438534"/>
                  <a:pt x="3951418" y="6237194"/>
                  <a:pt x="3802376" y="6067515"/>
                </a:cubicBezTo>
                <a:cubicBezTo>
                  <a:pt x="3433898" y="5648543"/>
                  <a:pt x="2855445" y="5560200"/>
                  <a:pt x="2314714" y="5492960"/>
                </a:cubicBezTo>
                <a:cubicBezTo>
                  <a:pt x="1689319" y="5415368"/>
                  <a:pt x="1105502" y="5269445"/>
                  <a:pt x="626568" y="4822392"/>
                </a:cubicBezTo>
                <a:cubicBezTo>
                  <a:pt x="42544" y="4277286"/>
                  <a:pt x="59772" y="3691233"/>
                  <a:pt x="462831" y="3184007"/>
                </a:cubicBezTo>
                <a:cubicBezTo>
                  <a:pt x="688845" y="2899538"/>
                  <a:pt x="972083" y="2660548"/>
                  <a:pt x="1228189" y="2399566"/>
                </a:cubicBezTo>
                <a:cubicBezTo>
                  <a:pt x="1460698" y="2161897"/>
                  <a:pt x="1522193" y="1866062"/>
                  <a:pt x="1384674" y="1566341"/>
                </a:cubicBezTo>
                <a:cubicBezTo>
                  <a:pt x="1239184" y="1249484"/>
                  <a:pt x="1095206" y="930335"/>
                  <a:pt x="922279" y="628332"/>
                </a:cubicBezTo>
                <a:cubicBezTo>
                  <a:pt x="805583" y="424593"/>
                  <a:pt x="731712" y="225291"/>
                  <a:pt x="693729" y="33341"/>
                </a:cubicBezTo>
                <a:close/>
              </a:path>
            </a:pathLst>
          </a:custGeom>
        </p:spPr>
      </p:pic>
      <p:sp>
        <p:nvSpPr>
          <p:cNvPr id="3" name="Subtitle 2">
            <a:extLst>
              <a:ext uri="{FF2B5EF4-FFF2-40B4-BE49-F238E27FC236}">
                <a16:creationId xmlns:a16="http://schemas.microsoft.com/office/drawing/2014/main" id="{7F821207-E3CA-938A-B6DD-9C60467A0865}"/>
              </a:ext>
            </a:extLst>
          </p:cNvPr>
          <p:cNvSpPr>
            <a:spLocks noGrp="1"/>
          </p:cNvSpPr>
          <p:nvPr>
            <p:ph sz="half" idx="2"/>
          </p:nvPr>
        </p:nvSpPr>
        <p:spPr>
          <a:xfrm>
            <a:off x="257207" y="2521263"/>
            <a:ext cx="5419344" cy="3471813"/>
          </a:xfrm>
        </p:spPr>
        <p:txBody>
          <a:bodyPr>
            <a:normAutofit lnSpcReduction="10000"/>
          </a:bodyPr>
          <a:lstStyle/>
          <a:p>
            <a:pPr>
              <a:buClr>
                <a:srgbClr val="30B2C0"/>
              </a:buClr>
              <a:buFont typeface="Wingdings" panose="05000000000000000000" pitchFamily="2" charset="2"/>
              <a:buChar char="Ø"/>
            </a:pPr>
            <a:r>
              <a:rPr lang="en-US" sz="1800" b="1" dirty="0">
                <a:solidFill>
                  <a:srgbClr val="30B2C0"/>
                </a:solidFill>
                <a:latin typeface="Arial Rounded MT Bold" panose="020F0704030504030204" pitchFamily="34" charset="0"/>
              </a:rPr>
              <a:t>A place to explore and build on your existing research skills and knowledge</a:t>
            </a:r>
          </a:p>
          <a:p>
            <a:pPr>
              <a:buClr>
                <a:srgbClr val="30B2C0"/>
              </a:buClr>
              <a:buFont typeface="Wingdings" panose="05000000000000000000" pitchFamily="2" charset="2"/>
              <a:buChar char="Ø"/>
            </a:pPr>
            <a:r>
              <a:rPr lang="en-US" sz="1800" b="1" dirty="0">
                <a:solidFill>
                  <a:srgbClr val="30B2C0"/>
                </a:solidFill>
                <a:latin typeface="Arial Rounded MT Bold" panose="020F0704030504030204" pitchFamily="34" charset="0"/>
              </a:rPr>
              <a:t>You will do a small-scale, service-delivery-focused study (Quality Improvement Project)</a:t>
            </a:r>
          </a:p>
          <a:p>
            <a:pPr>
              <a:buClr>
                <a:srgbClr val="30B2C0"/>
              </a:buClr>
              <a:buFont typeface="Wingdings" panose="05000000000000000000" pitchFamily="2" charset="2"/>
              <a:buChar char="Ø"/>
            </a:pPr>
            <a:r>
              <a:rPr lang="en-US" sz="1800" b="1" dirty="0">
                <a:solidFill>
                  <a:srgbClr val="30B2C0"/>
                </a:solidFill>
                <a:latin typeface="Arial Rounded MT Bold" panose="020F0704030504030204" pitchFamily="34" charset="0"/>
              </a:rPr>
              <a:t>You will conduct an empirical study and a systematic literature review         final thesis</a:t>
            </a:r>
          </a:p>
          <a:p>
            <a:pPr>
              <a:buClr>
                <a:srgbClr val="30B2C0"/>
              </a:buClr>
              <a:buFont typeface="Wingdings" panose="05000000000000000000" pitchFamily="2" charset="2"/>
              <a:buChar char="Ø"/>
            </a:pPr>
            <a:r>
              <a:rPr lang="en-US" sz="1800" b="1" dirty="0">
                <a:solidFill>
                  <a:srgbClr val="30B2C0"/>
                </a:solidFill>
                <a:latin typeface="Arial Rounded MT Bold" panose="020F0704030504030204" pitchFamily="34" charset="0"/>
              </a:rPr>
              <a:t>You will be encouraged to present and to publish</a:t>
            </a:r>
          </a:p>
          <a:p>
            <a:pPr>
              <a:buClr>
                <a:srgbClr val="30B2C0"/>
              </a:buClr>
              <a:buFont typeface="Wingdings" panose="05000000000000000000" pitchFamily="2" charset="2"/>
              <a:buChar char="Ø"/>
            </a:pPr>
            <a:r>
              <a:rPr lang="en-US" sz="1800" b="1" dirty="0">
                <a:solidFill>
                  <a:srgbClr val="30B2C0"/>
                </a:solidFill>
                <a:latin typeface="Arial Rounded MT Bold" panose="020F0704030504030204" pitchFamily="34" charset="0"/>
              </a:rPr>
              <a:t>We support you on YOUR research journey</a:t>
            </a:r>
          </a:p>
          <a:p>
            <a:pPr>
              <a:buClr>
                <a:srgbClr val="30B2C0"/>
              </a:buClr>
              <a:buFont typeface="Wingdings" panose="05000000000000000000" pitchFamily="2" charset="2"/>
              <a:buChar char="Ø"/>
            </a:pPr>
            <a:r>
              <a:rPr lang="en-US" sz="1800" b="1" dirty="0">
                <a:solidFill>
                  <a:srgbClr val="30B2C0"/>
                </a:solidFill>
                <a:latin typeface="Arial Rounded MT Bold" panose="020F0704030504030204" pitchFamily="34" charset="0"/>
                <a:ea typeface="+mn-ea"/>
              </a:rPr>
              <a:t>Highly skilled</a:t>
            </a:r>
            <a:r>
              <a:rPr lang="en-US" sz="1800" b="1" dirty="0">
                <a:solidFill>
                  <a:srgbClr val="30B2C0"/>
                </a:solidFill>
                <a:latin typeface="Arial Rounded MT Bold" panose="020F0704030504030204" pitchFamily="34" charset="0"/>
              </a:rPr>
              <a:t>, experienced research team (qual and quant)</a:t>
            </a:r>
            <a:endParaRPr lang="en-US" sz="1800" dirty="0">
              <a:solidFill>
                <a:srgbClr val="30B2C0"/>
              </a:solidFill>
              <a:latin typeface="+mn-lt"/>
              <a:ea typeface="+mn-ea"/>
            </a:endParaRPr>
          </a:p>
        </p:txBody>
      </p:sp>
      <p:sp>
        <p:nvSpPr>
          <p:cNvPr id="9" name="TextBox 8">
            <a:extLst>
              <a:ext uri="{FF2B5EF4-FFF2-40B4-BE49-F238E27FC236}">
                <a16:creationId xmlns:a16="http://schemas.microsoft.com/office/drawing/2014/main" id="{32B7C076-3D03-A81C-06B9-58A3E1B39D43}"/>
              </a:ext>
            </a:extLst>
          </p:cNvPr>
          <p:cNvSpPr txBox="1"/>
          <p:nvPr/>
        </p:nvSpPr>
        <p:spPr>
          <a:xfrm>
            <a:off x="594892" y="825342"/>
            <a:ext cx="5990466" cy="830997"/>
          </a:xfrm>
          <a:prstGeom prst="rect">
            <a:avLst/>
          </a:prstGeom>
          <a:noFill/>
        </p:spPr>
        <p:txBody>
          <a:bodyPr wrap="square" rtlCol="0">
            <a:spAutoFit/>
          </a:bodyPr>
          <a:lstStyle/>
          <a:p>
            <a:r>
              <a:rPr lang="en-GB" sz="2400" b="1" dirty="0">
                <a:solidFill>
                  <a:srgbClr val="30B2C0"/>
                </a:solidFill>
                <a:latin typeface="Arial Rounded MT Bold" panose="020F0704030504030204" pitchFamily="34" charset="0"/>
              </a:rPr>
              <a:t>The Exeter DClinPsy </a:t>
            </a:r>
          </a:p>
          <a:p>
            <a:r>
              <a:rPr lang="en-GB" sz="2400" b="1" dirty="0">
                <a:solidFill>
                  <a:srgbClr val="30B2C0"/>
                </a:solidFill>
                <a:latin typeface="Arial Rounded MT Bold" panose="020F0704030504030204" pitchFamily="34" charset="0"/>
              </a:rPr>
              <a:t>Research Journey</a:t>
            </a:r>
          </a:p>
        </p:txBody>
      </p:sp>
      <p:cxnSp>
        <p:nvCxnSpPr>
          <p:cNvPr id="14" name="Straight Arrow Connector 13">
            <a:extLst>
              <a:ext uri="{FF2B5EF4-FFF2-40B4-BE49-F238E27FC236}">
                <a16:creationId xmlns:a16="http://schemas.microsoft.com/office/drawing/2014/main" id="{886C64FE-FAEA-57E2-2EB3-64B87819654E}"/>
              </a:ext>
            </a:extLst>
          </p:cNvPr>
          <p:cNvCxnSpPr>
            <a:cxnSpLocks/>
          </p:cNvCxnSpPr>
          <p:nvPr/>
        </p:nvCxnSpPr>
        <p:spPr>
          <a:xfrm>
            <a:off x="3602182" y="4036291"/>
            <a:ext cx="323273"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2663924"/>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AA00AA7760791408B53F585ADEA5A60" ma:contentTypeVersion="7" ma:contentTypeDescription="Create a new document." ma:contentTypeScope="" ma:versionID="9263cbdc9dd63be4f55b6266d68011af">
  <xsd:schema xmlns:xsd="http://www.w3.org/2001/XMLSchema" xmlns:xs="http://www.w3.org/2001/XMLSchema" xmlns:p="http://schemas.microsoft.com/office/2006/metadata/properties" xmlns:ns2="785856e0-5195-4653-860c-e09a6d45f6a4" xmlns:ns3="ee6c7ebc-a6ce-4775-a124-b63d37430a3e" targetNamespace="http://schemas.microsoft.com/office/2006/metadata/properties" ma:root="true" ma:fieldsID="01cef5d68f70af8271bdadb571710066" ns2:_="" ns3:_="">
    <xsd:import namespace="785856e0-5195-4653-860c-e09a6d45f6a4"/>
    <xsd:import namespace="ee6c7ebc-a6ce-4775-a124-b63d37430a3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5856e0-5195-4653-860c-e09a6d45f6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6c7ebc-a6ce-4775-a124-b63d37430a3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BF40B9-A33E-4F21-8EA9-43A2CA06DCF6}">
  <ds:schemaRefs>
    <ds:schemaRef ds:uri="http://schemas.microsoft.com/sharepoint/v3/contenttype/forms"/>
  </ds:schemaRefs>
</ds:datastoreItem>
</file>

<file path=customXml/itemProps2.xml><?xml version="1.0" encoding="utf-8"?>
<ds:datastoreItem xmlns:ds="http://schemas.openxmlformats.org/officeDocument/2006/customXml" ds:itemID="{9E14085C-5154-4BBF-AD41-A56241F8689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A7BC372-D233-4F1C-981A-58162B8BC2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5856e0-5195-4653-860c-e09a6d45f6a4"/>
    <ds:schemaRef ds:uri="ee6c7ebc-a6ce-4775-a124-b63d37430a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Metropolitan</Template>
  <TotalTime>612</TotalTime>
  <Words>252</Words>
  <Application>Microsoft Office PowerPoint</Application>
  <PresentationFormat>Widescreen</PresentationFormat>
  <Paragraphs>33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Rounded MT Bold</vt:lpstr>
      <vt:lpstr>Calibri Light</vt:lpstr>
      <vt:lpstr>Wingdings</vt:lpstr>
      <vt:lpstr>Metropolitan</vt:lpstr>
      <vt:lpstr>University of Exeter DClinPsy   Open Day 2023!  Overview of the Research Module</vt:lpstr>
      <vt:lpstr>The research Module is..</vt:lpstr>
      <vt:lpstr>Where does the research module sit?</vt:lpstr>
      <vt:lpstr>Research Values underpinning the Exeter DClinPsy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Warren</dc:creator>
  <cp:lastModifiedBy>Fiona Warren</cp:lastModifiedBy>
  <cp:revision>2</cp:revision>
  <dcterms:created xsi:type="dcterms:W3CDTF">2023-10-03T08:46:59Z</dcterms:created>
  <dcterms:modified xsi:type="dcterms:W3CDTF">2023-10-04T12:00:28Z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0x0101006AA00AA7760791408B53F585ADEA5A60</vt:lpwstr>
  </property>
</Properties>
</file>